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sldIdLst>
    <p:sldId id="257" r:id="rId2"/>
  </p:sldIdLst>
  <p:sldSz cx="51206400" cy="3291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7CF87"/>
    <a:srgbClr val="DAF0DA"/>
    <a:srgbClr val="348441"/>
    <a:srgbClr val="A2DAA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280" autoAdjust="0"/>
  </p:normalViewPr>
  <p:slideViewPr>
    <p:cSldViewPr snapToGrid="0">
      <p:cViewPr>
        <p:scale>
          <a:sx n="66" d="100"/>
          <a:sy n="66" d="100"/>
        </p:scale>
        <p:origin x="-13565" y="-102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JPG>
</file>

<file path=ppt/media/image11.JPG>
</file>

<file path=ppt/media/image12.png>
</file>

<file path=ppt/media/image2.png>
</file>

<file path=ppt/media/image3.png>
</file>

<file path=ppt/media/image4.png>
</file>

<file path=ppt/media/image5.jpe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a:t>Click to edit Master title style</a:t>
            </a:r>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a:t>Click to edit Master subtitle style</a:t>
            </a:r>
          </a:p>
        </p:txBody>
      </p:sp>
      <p:sp>
        <p:nvSpPr>
          <p:cNvPr id="4" name="Date Placeholder 3"/>
          <p:cNvSpPr>
            <a:spLocks noGrp="1"/>
          </p:cNvSpPr>
          <p:nvPr>
            <p:ph type="dt" sz="half" idx="10"/>
          </p:nvPr>
        </p:nvSpPr>
        <p:spPr/>
        <p:txBody>
          <a:bodyPr/>
          <a:lstStyle/>
          <a:p>
            <a:fld id="{E4DCA829-9E62-4574-A9B2-EB2929B82331}" type="datetimeFigureOut">
              <a:rPr lang="en-US" smtClean="0"/>
              <a:t>4/25/2017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17418-2015-4B86-8E51-509AC8194B79}" type="slidenum">
              <a:rPr lang="en-US" smtClean="0"/>
              <a:t>‹#›</a:t>
            </a:fld>
            <a:endParaRPr lang="en-US"/>
          </a:p>
        </p:txBody>
      </p:sp>
    </p:spTree>
    <p:extLst>
      <p:ext uri="{BB962C8B-B14F-4D97-AF65-F5344CB8AC3E}">
        <p14:creationId xmlns:p14="http://schemas.microsoft.com/office/powerpoint/2010/main" val="309185941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4DCA829-9E62-4574-A9B2-EB2929B82331}" type="datetimeFigureOut">
              <a:rPr lang="en-US" smtClean="0"/>
              <a:t>4/25/2017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17418-2015-4B86-8E51-509AC8194B79}" type="slidenum">
              <a:rPr lang="en-US" smtClean="0"/>
              <a:t>‹#›</a:t>
            </a:fld>
            <a:endParaRPr lang="en-US"/>
          </a:p>
        </p:txBody>
      </p:sp>
    </p:spTree>
    <p:extLst>
      <p:ext uri="{BB962C8B-B14F-4D97-AF65-F5344CB8AC3E}">
        <p14:creationId xmlns:p14="http://schemas.microsoft.com/office/powerpoint/2010/main" val="2529106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4DCA829-9E62-4574-A9B2-EB2929B82331}" type="datetimeFigureOut">
              <a:rPr lang="en-US" smtClean="0"/>
              <a:t>4/25/2017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17418-2015-4B86-8E51-509AC8194B79}" type="slidenum">
              <a:rPr lang="en-US" smtClean="0"/>
              <a:t>‹#›</a:t>
            </a:fld>
            <a:endParaRPr lang="en-US"/>
          </a:p>
        </p:txBody>
      </p:sp>
    </p:spTree>
    <p:extLst>
      <p:ext uri="{BB962C8B-B14F-4D97-AF65-F5344CB8AC3E}">
        <p14:creationId xmlns:p14="http://schemas.microsoft.com/office/powerpoint/2010/main" val="1384200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4DCA829-9E62-4574-A9B2-EB2929B82331}" type="datetimeFigureOut">
              <a:rPr lang="en-US" smtClean="0"/>
              <a:t>4/25/2017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17418-2015-4B86-8E51-509AC8194B79}" type="slidenum">
              <a:rPr lang="en-US" smtClean="0"/>
              <a:t>‹#›</a:t>
            </a:fld>
            <a:endParaRPr lang="en-US"/>
          </a:p>
        </p:txBody>
      </p:sp>
    </p:spTree>
    <p:extLst>
      <p:ext uri="{BB962C8B-B14F-4D97-AF65-F5344CB8AC3E}">
        <p14:creationId xmlns:p14="http://schemas.microsoft.com/office/powerpoint/2010/main" val="2896792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a:t>Click to edit Master title style</a:t>
            </a:r>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4DCA829-9E62-4574-A9B2-EB2929B82331}" type="datetimeFigureOut">
              <a:rPr lang="en-US" smtClean="0"/>
              <a:t>4/25/2017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617418-2015-4B86-8E51-509AC8194B79}" type="slidenum">
              <a:rPr lang="en-US" smtClean="0"/>
              <a:t>‹#›</a:t>
            </a:fld>
            <a:endParaRPr lang="en-US"/>
          </a:p>
        </p:txBody>
      </p:sp>
    </p:spTree>
    <p:extLst>
      <p:ext uri="{BB962C8B-B14F-4D97-AF65-F5344CB8AC3E}">
        <p14:creationId xmlns:p14="http://schemas.microsoft.com/office/powerpoint/2010/main" val="202681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520440" y="8763000"/>
            <a:ext cx="2176272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5923240" y="8763000"/>
            <a:ext cx="2176272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4DCA829-9E62-4574-A9B2-EB2929B82331}" type="datetimeFigureOut">
              <a:rPr lang="en-US" smtClean="0"/>
              <a:t>4/25/2017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617418-2015-4B86-8E51-509AC8194B79}" type="slidenum">
              <a:rPr lang="en-US" smtClean="0"/>
              <a:t>‹#›</a:t>
            </a:fld>
            <a:endParaRPr lang="en-US"/>
          </a:p>
        </p:txBody>
      </p:sp>
    </p:spTree>
    <p:extLst>
      <p:ext uri="{BB962C8B-B14F-4D97-AF65-F5344CB8AC3E}">
        <p14:creationId xmlns:p14="http://schemas.microsoft.com/office/powerpoint/2010/main" val="10033022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a:t>Click to edit Master title style</a:t>
            </a:r>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4DCA829-9E62-4574-A9B2-EB2929B82331}" type="datetimeFigureOut">
              <a:rPr lang="en-US" smtClean="0"/>
              <a:t>4/25/2017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E617418-2015-4B86-8E51-509AC8194B79}" type="slidenum">
              <a:rPr lang="en-US" smtClean="0"/>
              <a:t>‹#›</a:t>
            </a:fld>
            <a:endParaRPr lang="en-US"/>
          </a:p>
        </p:txBody>
      </p:sp>
    </p:spTree>
    <p:extLst>
      <p:ext uri="{BB962C8B-B14F-4D97-AF65-F5344CB8AC3E}">
        <p14:creationId xmlns:p14="http://schemas.microsoft.com/office/powerpoint/2010/main" val="1008926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4DCA829-9E62-4574-A9B2-EB2929B82331}" type="datetimeFigureOut">
              <a:rPr lang="en-US" smtClean="0"/>
              <a:t>4/25/2017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E617418-2015-4B86-8E51-509AC8194B79}" type="slidenum">
              <a:rPr lang="en-US" smtClean="0"/>
              <a:t>‹#›</a:t>
            </a:fld>
            <a:endParaRPr lang="en-US"/>
          </a:p>
        </p:txBody>
      </p:sp>
    </p:spTree>
    <p:extLst>
      <p:ext uri="{BB962C8B-B14F-4D97-AF65-F5344CB8AC3E}">
        <p14:creationId xmlns:p14="http://schemas.microsoft.com/office/powerpoint/2010/main" val="32601825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DCA829-9E62-4574-A9B2-EB2929B82331}" type="datetimeFigureOut">
              <a:rPr lang="en-US" smtClean="0"/>
              <a:t>4/25/2017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E617418-2015-4B86-8E51-509AC8194B79}" type="slidenum">
              <a:rPr lang="en-US" smtClean="0"/>
              <a:t>‹#›</a:t>
            </a:fld>
            <a:endParaRPr lang="en-US"/>
          </a:p>
        </p:txBody>
      </p:sp>
    </p:spTree>
    <p:extLst>
      <p:ext uri="{BB962C8B-B14F-4D97-AF65-F5344CB8AC3E}">
        <p14:creationId xmlns:p14="http://schemas.microsoft.com/office/powerpoint/2010/main" val="3783621148"/>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a:t>Click to edit Master title style</a:t>
            </a:r>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E4DCA829-9E62-4574-A9B2-EB2929B82331}" type="datetimeFigureOut">
              <a:rPr lang="en-US" smtClean="0"/>
              <a:t>4/25/2017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617418-2015-4B86-8E51-509AC8194B79}" type="slidenum">
              <a:rPr lang="en-US" smtClean="0"/>
              <a:t>‹#›</a:t>
            </a:fld>
            <a:endParaRPr lang="en-US"/>
          </a:p>
        </p:txBody>
      </p:sp>
    </p:spTree>
    <p:extLst>
      <p:ext uri="{BB962C8B-B14F-4D97-AF65-F5344CB8AC3E}">
        <p14:creationId xmlns:p14="http://schemas.microsoft.com/office/powerpoint/2010/main" val="30596916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a:t>Click to edit Master title style</a:t>
            </a:r>
          </a:p>
        </p:txBody>
      </p:sp>
      <p:sp>
        <p:nvSpPr>
          <p:cNvPr id="3" name="Picture Placeholder 2"/>
          <p:cNvSpPr>
            <a:spLocks noGrp="1"/>
          </p:cNvSpPr>
          <p:nvPr>
            <p:ph type="pic" idx="1"/>
          </p:nvPr>
        </p:nvSpPr>
        <p:spPr>
          <a:xfrm>
            <a:off x="21769390" y="4739642"/>
            <a:ext cx="25923240" cy="23393400"/>
          </a:xfrm>
        </p:spPr>
        <p:txBody>
          <a:bodyPr/>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endParaRPr lang="en-US"/>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E4DCA829-9E62-4574-A9B2-EB2929B82331}" type="datetimeFigureOut">
              <a:rPr lang="en-US" smtClean="0"/>
              <a:t>4/25/2017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617418-2015-4B86-8E51-509AC8194B79}" type="slidenum">
              <a:rPr lang="en-US" smtClean="0"/>
              <a:t>‹#›</a:t>
            </a:fld>
            <a:endParaRPr lang="en-US"/>
          </a:p>
        </p:txBody>
      </p:sp>
    </p:spTree>
    <p:extLst>
      <p:ext uri="{BB962C8B-B14F-4D97-AF65-F5344CB8AC3E}">
        <p14:creationId xmlns:p14="http://schemas.microsoft.com/office/powerpoint/2010/main" val="1739368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E4DCA829-9E62-4574-A9B2-EB2929B82331}" type="datetimeFigureOut">
              <a:rPr lang="en-US" smtClean="0"/>
              <a:t>4/25/2017</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4E617418-2015-4B86-8E51-509AC8194B79}" type="slidenum">
              <a:rPr lang="en-US" smtClean="0"/>
              <a:t>‹#›</a:t>
            </a:fld>
            <a:endParaRPr lang="en-US"/>
          </a:p>
        </p:txBody>
      </p:sp>
    </p:spTree>
    <p:extLst>
      <p:ext uri="{BB962C8B-B14F-4D97-AF65-F5344CB8AC3E}">
        <p14:creationId xmlns:p14="http://schemas.microsoft.com/office/powerpoint/2010/main" val="370304325"/>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JPG"/><Relationship Id="rId12" Type="http://schemas.openxmlformats.org/officeDocument/2006/relationships/image" Target="../media/image11.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0.JPG"/><Relationship Id="rId5" Type="http://schemas.openxmlformats.org/officeDocument/2006/relationships/image" Target="../media/image4.png"/><Relationship Id="rId10" Type="http://schemas.openxmlformats.org/officeDocument/2006/relationships/image" Target="../media/image9.JPG"/><Relationship Id="rId4" Type="http://schemas.openxmlformats.org/officeDocument/2006/relationships/image" Target="../media/image3.png"/><Relationship Id="rId9"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Picture 6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22502" y="3395773"/>
            <a:ext cx="11693143" cy="17539715"/>
          </a:xfrm>
          <a:prstGeom prst="rect">
            <a:avLst/>
          </a:prstGeom>
        </p:spPr>
      </p:pic>
      <p:sp>
        <p:nvSpPr>
          <p:cNvPr id="12" name="TextBox 11"/>
          <p:cNvSpPr txBox="1"/>
          <p:nvPr/>
        </p:nvSpPr>
        <p:spPr>
          <a:xfrm>
            <a:off x="-819174" y="345786"/>
            <a:ext cx="51743978" cy="350865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0" b="1"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Urban Biogeography of Fungal Endophytes in </a:t>
            </a:r>
            <a:r>
              <a:rPr kumimoji="0" lang="en-US" sz="11000" b="1" i="1"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Metrosideros excelsa </a:t>
            </a:r>
            <a:r>
              <a:rPr kumimoji="0" lang="en-US" sz="11000" b="1"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in San Francisco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2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Emma Gibson</a:t>
            </a:r>
            <a:r>
              <a:rPr kumimoji="0" lang="en-US" sz="7200" b="0" i="0" u="none" strike="noStrike" kern="1200" cap="none" spc="0" normalizeH="0" baseline="30000" noProof="0" dirty="0">
                <a:ln>
                  <a:noFill/>
                </a:ln>
                <a:solidFill>
                  <a:prstClr val="black"/>
                </a:solidFill>
                <a:effectLst/>
                <a:uLnTx/>
                <a:uFillTx/>
                <a:latin typeface="Franklin Gothic Book" panose="020B0503020102020204" pitchFamily="34" charset="0"/>
                <a:ea typeface="+mn-ea"/>
                <a:cs typeface="+mn-cs"/>
              </a:rPr>
              <a:t>1</a:t>
            </a:r>
            <a:r>
              <a:rPr kumimoji="0" lang="en-US" sz="72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 &amp; Naupaka Zimmerman</a:t>
            </a:r>
            <a:r>
              <a:rPr kumimoji="0" lang="en-US" sz="7200" b="0" i="0" u="none" strike="noStrike" kern="1200" cap="none" spc="0" normalizeH="0" baseline="30000" noProof="0" dirty="0">
                <a:ln>
                  <a:noFill/>
                </a:ln>
                <a:solidFill>
                  <a:prstClr val="black"/>
                </a:solidFill>
                <a:effectLst/>
                <a:uLnTx/>
                <a:uFillTx/>
                <a:latin typeface="Franklin Gothic Book" panose="020B0503020102020204" pitchFamily="34" charset="0"/>
                <a:ea typeface="+mn-ea"/>
                <a:cs typeface="+mn-cs"/>
              </a:rPr>
              <a:t>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30000" noProof="0" dirty="0">
                <a:ln>
                  <a:noFill/>
                </a:ln>
                <a:solidFill>
                  <a:prstClr val="black"/>
                </a:solidFill>
                <a:effectLst/>
                <a:uLnTx/>
                <a:uFillTx/>
                <a:latin typeface="Franklin Gothic Book" panose="020B0503020102020204" pitchFamily="34" charset="0"/>
                <a:ea typeface="+mn-ea"/>
                <a:cs typeface="+mn-cs"/>
              </a:rPr>
              <a:t>1</a:t>
            </a:r>
            <a:r>
              <a:rPr kumimoji="0" lang="en-US" sz="40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Department of Biology, University of San Francisco</a:t>
            </a:r>
          </a:p>
        </p:txBody>
      </p:sp>
      <p:sp>
        <p:nvSpPr>
          <p:cNvPr id="14" name="TextBox 13"/>
          <p:cNvSpPr txBox="1"/>
          <p:nvPr/>
        </p:nvSpPr>
        <p:spPr>
          <a:xfrm>
            <a:off x="478873" y="3440280"/>
            <a:ext cx="21738546" cy="4893647"/>
          </a:xfrm>
          <a:prstGeom prst="rect">
            <a:avLst/>
          </a:prstGeom>
          <a:noFill/>
        </p:spPr>
        <p:txBody>
          <a:bodyPr wrap="square" numCol="1" rtlCol="0">
            <a:spAutoFit/>
          </a:bodyPr>
          <a:lstStyle/>
          <a:p>
            <a:pPr lvl="0">
              <a:defRPr/>
            </a:pPr>
            <a:r>
              <a:rPr kumimoji="0" lang="en-US" sz="7200" b="1"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What are endophytes? </a:t>
            </a:r>
          </a:p>
          <a:p>
            <a:pPr lvl="0">
              <a:defRPr/>
            </a:pPr>
            <a:r>
              <a:rPr lang="en-US" sz="4000" dirty="0">
                <a:solidFill>
                  <a:prstClr val="black"/>
                </a:solidFill>
                <a:latin typeface="Franklin Gothic Book" panose="020B0503020102020204" pitchFamily="34" charset="0"/>
              </a:rPr>
              <a:t>Endophytes are microbial organisms, generally bacteria and fungi, that live symbiotically inside the leaves of plants (1). Inoculation experiments have shown that specific species of endophytes can have an impact on their host’s overall health, including factors such as susceptibility to disease (1). In the wild, endophytic communities display remarkable species diversity, even among individual trees from the same species (3). In this study, we sought to document biogeographic patterns of fungal endophytes in an urban setting.</a:t>
            </a:r>
            <a:endParaRPr kumimoji="0" lang="en-US" sz="40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endParaRPr>
          </a:p>
        </p:txBody>
      </p:sp>
      <p:sp>
        <p:nvSpPr>
          <p:cNvPr id="24" name="TextBox 23"/>
          <p:cNvSpPr txBox="1"/>
          <p:nvPr/>
        </p:nvSpPr>
        <p:spPr>
          <a:xfrm>
            <a:off x="33653883" y="21036166"/>
            <a:ext cx="17195471" cy="8402300"/>
          </a:xfrm>
          <a:prstGeom prst="rect">
            <a:avLst/>
          </a:prstGeom>
          <a:noFill/>
        </p:spPr>
        <p:txBody>
          <a:bodyPr wrap="square" rtlCol="0">
            <a:spAutoFit/>
          </a:bodyPr>
          <a:lstStyle/>
          <a:p>
            <a:pPr lvl="0">
              <a:defRPr/>
            </a:pPr>
            <a:r>
              <a:rPr kumimoji="0" lang="en-US" sz="7200" b="1"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Results</a:t>
            </a:r>
            <a:endParaRPr lang="en-US" sz="7200" b="1" dirty="0">
              <a:solidFill>
                <a:prstClr val="black"/>
              </a:solidFill>
              <a:latin typeface="Franklin Gothic Book" panose="020B0503020102020204" pitchFamily="34" charset="0"/>
            </a:endParaRPr>
          </a:p>
          <a:p>
            <a:pPr lvl="0">
              <a:defRPr/>
            </a:pPr>
            <a:r>
              <a:rPr kumimoji="0" lang="en-US" sz="44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The isolation frequency of foliar fungi differed significantly between the sites (Kruskal-</a:t>
            </a:r>
            <a:r>
              <a:rPr kumimoji="0" lang="en-US" sz="4400" b="0" i="0" u="none" strike="noStrike" kern="1200" cap="none" spc="0" normalizeH="0" baseline="0" noProof="0" dirty="0" err="1">
                <a:ln>
                  <a:noFill/>
                </a:ln>
                <a:solidFill>
                  <a:prstClr val="black"/>
                </a:solidFill>
                <a:effectLst/>
                <a:uLnTx/>
                <a:uFillTx/>
                <a:latin typeface="Franklin Gothic Book" panose="020B0503020102020204" pitchFamily="34" charset="0"/>
                <a:ea typeface="+mn-ea"/>
                <a:cs typeface="+mn-cs"/>
              </a:rPr>
              <a:t>Wa</a:t>
            </a:r>
            <a:r>
              <a:rPr lang="en-US" sz="4400" dirty="0" err="1">
                <a:solidFill>
                  <a:prstClr val="black"/>
                </a:solidFill>
                <a:latin typeface="Franklin Gothic Book" panose="020B0503020102020204" pitchFamily="34" charset="0"/>
              </a:rPr>
              <a:t>llis</a:t>
            </a:r>
            <a:r>
              <a:rPr lang="en-US" sz="4400" dirty="0">
                <a:solidFill>
                  <a:prstClr val="black"/>
                </a:solidFill>
                <a:latin typeface="Franklin Gothic Book" panose="020B0503020102020204" pitchFamily="34" charset="0"/>
              </a:rPr>
              <a:t> p &lt; 0.05), with Site 2 showing the lowest median isolation frequency.</a:t>
            </a:r>
            <a:r>
              <a:rPr kumimoji="0" lang="en-US" sz="44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 We also qualitatively observed different fungal morphotypes between sites.</a:t>
            </a:r>
          </a:p>
          <a:p>
            <a:pPr lvl="0">
              <a:defRPr/>
            </a:pPr>
            <a:r>
              <a:rPr lang="en-US" sz="7200" b="1" dirty="0">
                <a:solidFill>
                  <a:prstClr val="black"/>
                </a:solidFill>
                <a:latin typeface="Franklin Gothic Book" panose="020B0503020102020204" pitchFamily="34" charset="0"/>
              </a:rPr>
              <a:t>What’s next? </a:t>
            </a:r>
          </a:p>
          <a:p>
            <a:pPr lvl="0">
              <a:defRPr/>
            </a:pPr>
            <a:r>
              <a:rPr lang="en-US" sz="4400" dirty="0">
                <a:solidFill>
                  <a:prstClr val="black"/>
                </a:solidFill>
                <a:latin typeface="Franklin Gothic Book" panose="020B0503020102020204" pitchFamily="34" charset="0"/>
              </a:rPr>
              <a:t>We will sample more trees downtown to confirm that this initial observation is robust. Further, we plan to sequence the Internal Transcribed Spacer (ITS) locus of these fungi, in order to better understand the correlation between endophytic species and urban environmental factors.</a:t>
            </a:r>
          </a:p>
        </p:txBody>
      </p:sp>
      <p:sp>
        <p:nvSpPr>
          <p:cNvPr id="50" name="TextBox 49"/>
          <p:cNvSpPr txBox="1"/>
          <p:nvPr/>
        </p:nvSpPr>
        <p:spPr>
          <a:xfrm>
            <a:off x="22545894" y="11063119"/>
            <a:ext cx="11177180" cy="1067984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Culturing Methods</a:t>
            </a:r>
            <a:r>
              <a:rPr kumimoji="0" lang="en-US" sz="72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 </a:t>
            </a:r>
            <a:endParaRPr kumimoji="0" lang="en-US" sz="44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We collected several branches from each tree and brought them back to the lab. </a:t>
            </a:r>
            <a:r>
              <a:rPr lang="en-US" sz="4400" dirty="0">
                <a:solidFill>
                  <a:prstClr val="black"/>
                </a:solidFill>
                <a:latin typeface="Franklin Gothic Book" panose="020B0503020102020204" pitchFamily="34" charset="0"/>
              </a:rPr>
              <a:t>W</a:t>
            </a:r>
            <a:r>
              <a:rPr kumimoji="0" lang="en-US" sz="44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e then  surface-sterilized a subset of leaves with bleach and ethanol to kill off any surface microbes. Then we cut the leaves into small pieces and put them into slant tubes filled with malt extract agar. For each tree, we prepared 6 leaves and made 100 tubes. After two weeks, we evaluated them for fungal growth. For tubes that grew, we </a:t>
            </a:r>
            <a:r>
              <a:rPr kumimoji="0" lang="en-US" sz="4400" b="0" i="0" u="none" strike="noStrike" kern="1200" cap="none" spc="0" normalizeH="0" baseline="0" noProof="0" dirty="0" err="1">
                <a:ln>
                  <a:noFill/>
                </a:ln>
                <a:solidFill>
                  <a:prstClr val="black"/>
                </a:solidFill>
                <a:effectLst/>
                <a:uLnTx/>
                <a:uFillTx/>
                <a:latin typeface="Franklin Gothic Book" panose="020B0503020102020204" pitchFamily="34" charset="0"/>
                <a:ea typeface="+mn-ea"/>
                <a:cs typeface="+mn-cs"/>
              </a:rPr>
              <a:t>subcultured</a:t>
            </a:r>
            <a:r>
              <a:rPr kumimoji="0" lang="en-US" sz="44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 the fungi onto larger plates in order to better evaluate their </a:t>
            </a:r>
            <a:r>
              <a:rPr lang="en-US" sz="4400" dirty="0">
                <a:solidFill>
                  <a:prstClr val="black"/>
                </a:solidFill>
                <a:latin typeface="Franklin Gothic Book" panose="020B0503020102020204" pitchFamily="34" charset="0"/>
              </a:rPr>
              <a:t>morpho</a:t>
            </a:r>
            <a:r>
              <a:rPr kumimoji="0" lang="en-US" sz="44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types and accumulate sufficient tissue for future barcode gene sequencing and voucher preparation.</a:t>
            </a:r>
          </a:p>
        </p:txBody>
      </p:sp>
      <p:sp>
        <p:nvSpPr>
          <p:cNvPr id="56" name="Rectangle 55"/>
          <p:cNvSpPr/>
          <p:nvPr/>
        </p:nvSpPr>
        <p:spPr>
          <a:xfrm>
            <a:off x="478873" y="8279008"/>
            <a:ext cx="8679301" cy="13018949"/>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7000" b="1"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Tree Species Selection </a:t>
            </a:r>
            <a:r>
              <a:rPr kumimoji="0" lang="en-US" sz="4000" i="1"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Metr</a:t>
            </a:r>
            <a:r>
              <a:rPr lang="en-US" sz="4000" i="1" dirty="0" err="1">
                <a:solidFill>
                  <a:prstClr val="black"/>
                </a:solidFill>
                <a:latin typeface="Franklin Gothic Book" panose="020B0503020102020204" pitchFamily="34" charset="0"/>
              </a:rPr>
              <a:t>osideros</a:t>
            </a:r>
            <a:r>
              <a:rPr lang="en-US" sz="4000" i="1" dirty="0">
                <a:solidFill>
                  <a:prstClr val="black"/>
                </a:solidFill>
                <a:latin typeface="Franklin Gothic Book" panose="020B0503020102020204" pitchFamily="34" charset="0"/>
              </a:rPr>
              <a:t> excelsa</a:t>
            </a:r>
            <a:r>
              <a:rPr lang="en-US" sz="4000" dirty="0">
                <a:solidFill>
                  <a:prstClr val="black"/>
                </a:solidFill>
                <a:latin typeface="Franklin Gothic Book" panose="020B0503020102020204" pitchFamily="34" charset="0"/>
              </a:rPr>
              <a:t> was chosen because it is widely planted in San Francisco, and its endophytic communities in its native home of New Zealand have been well-studied (2). It is also closely related to </a:t>
            </a:r>
            <a:r>
              <a:rPr lang="en-US" sz="4000" i="1" dirty="0">
                <a:solidFill>
                  <a:prstClr val="black"/>
                </a:solidFill>
                <a:latin typeface="Franklin Gothic Book" panose="020B0503020102020204" pitchFamily="34" charset="0"/>
              </a:rPr>
              <a:t>Metrosideros polymorpha,</a:t>
            </a:r>
            <a:r>
              <a:rPr lang="en-US" sz="4000" dirty="0">
                <a:solidFill>
                  <a:prstClr val="black"/>
                </a:solidFill>
                <a:latin typeface="Franklin Gothic Book" panose="020B0503020102020204" pitchFamily="34" charset="0"/>
              </a:rPr>
              <a:t> a Hawaiian species whose endophytes have also been studied (3).</a:t>
            </a:r>
            <a:endParaRPr lang="en-US" dirty="0">
              <a:solidFill>
                <a:prstClr val="black"/>
              </a:solidFill>
              <a:latin typeface="Franklin Gothic Book" panose="020B0503020102020204" pitchFamily="34" charset="0"/>
            </a:endParaRPr>
          </a:p>
          <a:p>
            <a:pPr marL="0" marR="0" lvl="0" indent="0" defTabSz="914400" rtl="0" eaLnBrk="1" fontAlgn="auto" latinLnBrk="0" hangingPunct="1">
              <a:lnSpc>
                <a:spcPct val="100000"/>
              </a:lnSpc>
              <a:spcBef>
                <a:spcPts val="0"/>
              </a:spcBef>
              <a:spcAft>
                <a:spcPts val="0"/>
              </a:spcAft>
              <a:buClrTx/>
              <a:buSzTx/>
              <a:buFontTx/>
              <a:buNone/>
              <a:tabLst/>
              <a:defRPr/>
            </a:pPr>
            <a:endParaRPr lang="en-US" dirty="0">
              <a:solidFill>
                <a:prstClr val="black"/>
              </a:solidFill>
              <a:latin typeface="Franklin Gothic Book" panose="020B0503020102020204" pitchFamily="34" charset="0"/>
            </a:endParaRP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Site Selection </a:t>
            </a:r>
            <a:endParaRPr kumimoji="0" lang="en-US" sz="4000" b="1"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endParaRP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The Urban Forest Map was created by a nonprofit organization in an attempt to map and identify every tree in the city, which includes over 1,000 individuals of </a:t>
            </a:r>
            <a:r>
              <a:rPr kumimoji="0" lang="en-US" sz="4000" b="0" i="1"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Metrosideros excelsa.</a:t>
            </a:r>
            <a:r>
              <a:rPr kumimoji="0" lang="en-US" sz="40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 We used this data, combined with temperature and traffic data from across the city, to select sites representing a variety of environmental conditions.</a:t>
            </a:r>
          </a:p>
        </p:txBody>
      </p:sp>
      <p:grpSp>
        <p:nvGrpSpPr>
          <p:cNvPr id="13" name="Group 12"/>
          <p:cNvGrpSpPr/>
          <p:nvPr/>
        </p:nvGrpSpPr>
        <p:grpSpPr>
          <a:xfrm>
            <a:off x="457536" y="22683303"/>
            <a:ext cx="7750062" cy="9691338"/>
            <a:chOff x="282675" y="23200100"/>
            <a:chExt cx="7750062" cy="9691338"/>
          </a:xfrm>
        </p:grpSpPr>
        <p:sp>
          <p:nvSpPr>
            <p:cNvPr id="6" name="TextBox 5"/>
            <p:cNvSpPr txBox="1"/>
            <p:nvPr/>
          </p:nvSpPr>
          <p:spPr>
            <a:xfrm>
              <a:off x="282675" y="30644669"/>
              <a:ext cx="7750062" cy="224676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CordiaUPC" panose="020B0304020202020204" pitchFamily="34" charset="-34"/>
                </a:rPr>
                <a:t>Balboa &amp; 27</a:t>
              </a:r>
              <a:r>
                <a:rPr kumimoji="0" lang="en-US" sz="6000" b="0" i="0" u="none" strike="noStrike" kern="1200" cap="none" spc="0" normalizeH="0" baseline="30000" noProof="0" dirty="0">
                  <a:ln>
                    <a:noFill/>
                  </a:ln>
                  <a:solidFill>
                    <a:prstClr val="black"/>
                  </a:solidFill>
                  <a:effectLst/>
                  <a:uLnTx/>
                  <a:uFillTx/>
                  <a:latin typeface="Franklin Gothic Book" panose="020B0503020102020204" pitchFamily="34" charset="0"/>
                  <a:ea typeface="+mn-ea"/>
                  <a:cs typeface="CordiaUPC" panose="020B0304020202020204" pitchFamily="34" charset="-34"/>
                </a:rPr>
                <a:t>th  </a:t>
              </a:r>
              <a:r>
                <a:rPr kumimoji="0" lang="en-US" sz="60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CordiaUPC" panose="020B0304020202020204" pitchFamily="34" charset="-34"/>
                </a:rPr>
                <a:t>Avenue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mn-cs"/>
                </a:rPr>
                <a:t>High-traffic, moderate temperature, mid-elevation.</a:t>
              </a:r>
              <a:endParaRPr kumimoji="0" lang="en-US" sz="4000" b="0" i="0" u="none" strike="noStrike" kern="1200" cap="none" spc="0" normalizeH="0" baseline="30000" noProof="0" dirty="0">
                <a:ln>
                  <a:noFill/>
                </a:ln>
                <a:solidFill>
                  <a:prstClr val="black"/>
                </a:solidFill>
                <a:effectLst/>
                <a:uLnTx/>
                <a:uFillTx/>
                <a:latin typeface="Franklin Gothic Book" panose="020B0503020102020204" pitchFamily="34" charset="0"/>
                <a:ea typeface="+mn-ea"/>
                <a:cs typeface="CordiaUPC" panose="020B0304020202020204" pitchFamily="34" charset="-34"/>
              </a:endParaRPr>
            </a:p>
          </p:txBody>
        </p:sp>
        <p:grpSp>
          <p:nvGrpSpPr>
            <p:cNvPr id="2" name="Group 1"/>
            <p:cNvGrpSpPr/>
            <p:nvPr/>
          </p:nvGrpSpPr>
          <p:grpSpPr>
            <a:xfrm>
              <a:off x="544031" y="23200100"/>
              <a:ext cx="7206031" cy="7089036"/>
              <a:chOff x="17824702" y="9707813"/>
              <a:chExt cx="7206031" cy="7089036"/>
            </a:xfrm>
          </p:grpSpPr>
          <p:pic>
            <p:nvPicPr>
              <p:cNvPr id="32" name="Picture 31"/>
              <p:cNvPicPr>
                <a:picLocks noChangeAspect="1"/>
              </p:cNvPicPr>
              <p:nvPr/>
            </p:nvPicPr>
            <p:blipFill>
              <a:blip r:embed="rId3"/>
              <a:stretch>
                <a:fillRect/>
              </a:stretch>
            </p:blipFill>
            <p:spPr>
              <a:xfrm>
                <a:off x="17824702" y="9707813"/>
                <a:ext cx="7206031" cy="708903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4" name="TextBox 33"/>
              <p:cNvSpPr txBox="1"/>
              <p:nvPr/>
            </p:nvSpPr>
            <p:spPr>
              <a:xfrm>
                <a:off x="18433405" y="11563947"/>
                <a:ext cx="2843711" cy="378565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rPr>
                  <a:t>4      3</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rPr>
                  <a:t>2       1</a:t>
                </a:r>
              </a:p>
            </p:txBody>
          </p:sp>
          <p:sp>
            <p:nvSpPr>
              <p:cNvPr id="60" name="TextBox 59"/>
              <p:cNvSpPr txBox="1"/>
              <p:nvPr/>
            </p:nvSpPr>
            <p:spPr>
              <a:xfrm>
                <a:off x="17824702" y="9707813"/>
                <a:ext cx="2855651" cy="1323439"/>
              </a:xfrm>
              <a:prstGeom prst="rect">
                <a:avLst/>
              </a:prstGeom>
              <a:solidFill>
                <a:schemeClr val="bg1"/>
              </a:solidFill>
              <a:ln>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CordiaUPC" panose="020B0304020202020204" pitchFamily="34" charset="-34"/>
                  </a:rPr>
                  <a:t>Site 1</a:t>
                </a:r>
                <a:endParaRPr kumimoji="0" lang="en-US" sz="8000" b="1" i="0" u="none" strike="noStrike" kern="1200" cap="none" spc="0" normalizeH="0" baseline="30000" noProof="0" dirty="0">
                  <a:ln>
                    <a:noFill/>
                  </a:ln>
                  <a:solidFill>
                    <a:prstClr val="black"/>
                  </a:solidFill>
                  <a:effectLst/>
                  <a:uLnTx/>
                  <a:uFillTx/>
                  <a:latin typeface="Franklin Gothic Book" panose="020B0503020102020204" pitchFamily="34" charset="0"/>
                  <a:ea typeface="+mn-ea"/>
                  <a:cs typeface="CordiaUPC" panose="020B0304020202020204" pitchFamily="34" charset="-34"/>
                </a:endParaRPr>
              </a:p>
            </p:txBody>
          </p:sp>
        </p:grpSp>
      </p:grpSp>
      <p:grpSp>
        <p:nvGrpSpPr>
          <p:cNvPr id="15" name="Group 14"/>
          <p:cNvGrpSpPr/>
          <p:nvPr/>
        </p:nvGrpSpPr>
        <p:grpSpPr>
          <a:xfrm>
            <a:off x="8442325" y="22648161"/>
            <a:ext cx="8292314" cy="10519905"/>
            <a:chOff x="9088012" y="23136474"/>
            <a:chExt cx="8292314" cy="10519905"/>
          </a:xfrm>
        </p:grpSpPr>
        <p:sp>
          <p:nvSpPr>
            <p:cNvPr id="9" name="TextBox 8"/>
            <p:cNvSpPr txBox="1"/>
            <p:nvPr/>
          </p:nvSpPr>
          <p:spPr>
            <a:xfrm>
              <a:off x="9088012" y="30578613"/>
              <a:ext cx="8292314" cy="307776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CordiaUPC" panose="020B0304020202020204" pitchFamily="34" charset="-34"/>
                </a:rPr>
                <a:t>Montgomery &amp; Merchant</a:t>
              </a:r>
            </a:p>
            <a:p>
              <a:pPr lvl="0" algn="ctr">
                <a:defRPr/>
              </a:pPr>
              <a:r>
                <a:rPr lang="en-US" sz="4000" dirty="0">
                  <a:solidFill>
                    <a:prstClr val="black"/>
                  </a:solidFill>
                  <a:latin typeface="Franklin Gothic Book" panose="020B0503020102020204" pitchFamily="34" charset="0"/>
                </a:rPr>
                <a:t>Urban, higher temperature, low elevation.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54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CordiaUPC" panose="020B0304020202020204" pitchFamily="34" charset="-34"/>
              </a:endParaRPr>
            </a:p>
          </p:txBody>
        </p:sp>
        <p:grpSp>
          <p:nvGrpSpPr>
            <p:cNvPr id="3" name="Group 2"/>
            <p:cNvGrpSpPr/>
            <p:nvPr/>
          </p:nvGrpSpPr>
          <p:grpSpPr>
            <a:xfrm>
              <a:off x="9739117" y="23136474"/>
              <a:ext cx="7133442" cy="7101748"/>
              <a:chOff x="17815179" y="17085016"/>
              <a:chExt cx="7133442" cy="7328152"/>
            </a:xfrm>
          </p:grpSpPr>
          <p:pic>
            <p:nvPicPr>
              <p:cNvPr id="31" name="Picture 30"/>
              <p:cNvPicPr>
                <a:picLocks noChangeAspect="1"/>
              </p:cNvPicPr>
              <p:nvPr/>
            </p:nvPicPr>
            <p:blipFill>
              <a:blip r:embed="rId4"/>
              <a:stretch>
                <a:fillRect/>
              </a:stretch>
            </p:blipFill>
            <p:spPr>
              <a:xfrm>
                <a:off x="17824702" y="17094229"/>
                <a:ext cx="7123919" cy="73189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pic>
          <p:sp>
            <p:nvSpPr>
              <p:cNvPr id="36" name="TextBox 35"/>
              <p:cNvSpPr txBox="1"/>
              <p:nvPr/>
            </p:nvSpPr>
            <p:spPr>
              <a:xfrm>
                <a:off x="20274047" y="19109685"/>
                <a:ext cx="2843711" cy="36009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rPr>
                  <a:t>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rPr>
                  <a:t> 3</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rPr>
                  <a:t>  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rPr>
                  <a:t>   1</a:t>
                </a:r>
              </a:p>
            </p:txBody>
          </p:sp>
          <p:sp>
            <p:nvSpPr>
              <p:cNvPr id="61" name="TextBox 60"/>
              <p:cNvSpPr txBox="1"/>
              <p:nvPr/>
            </p:nvSpPr>
            <p:spPr>
              <a:xfrm>
                <a:off x="17815179" y="17085016"/>
                <a:ext cx="2855651" cy="1323439"/>
              </a:xfrm>
              <a:prstGeom prst="rect">
                <a:avLst/>
              </a:prstGeom>
              <a:solidFill>
                <a:schemeClr val="bg1"/>
              </a:solidFill>
              <a:ln>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CordiaUPC" panose="020B0304020202020204" pitchFamily="34" charset="-34"/>
                  </a:rPr>
                  <a:t>Site 2</a:t>
                </a:r>
                <a:endParaRPr kumimoji="0" lang="en-US" sz="8000" b="1" i="0" u="none" strike="noStrike" kern="1200" cap="none" spc="0" normalizeH="0" baseline="30000" noProof="0" dirty="0">
                  <a:ln>
                    <a:noFill/>
                  </a:ln>
                  <a:solidFill>
                    <a:prstClr val="black"/>
                  </a:solidFill>
                  <a:effectLst/>
                  <a:uLnTx/>
                  <a:uFillTx/>
                  <a:latin typeface="Franklin Gothic Book" panose="020B0503020102020204" pitchFamily="34" charset="0"/>
                  <a:ea typeface="+mn-ea"/>
                  <a:cs typeface="CordiaUPC" panose="020B0304020202020204" pitchFamily="34" charset="-34"/>
                </a:endParaRPr>
              </a:p>
            </p:txBody>
          </p:sp>
        </p:grpSp>
      </p:grpSp>
      <p:grpSp>
        <p:nvGrpSpPr>
          <p:cNvPr id="16" name="Group 15"/>
          <p:cNvGrpSpPr/>
          <p:nvPr/>
        </p:nvGrpSpPr>
        <p:grpSpPr>
          <a:xfrm>
            <a:off x="16969366" y="22656952"/>
            <a:ext cx="7905084" cy="9712168"/>
            <a:chOff x="18446261" y="23202383"/>
            <a:chExt cx="7905084" cy="9712168"/>
          </a:xfrm>
        </p:grpSpPr>
        <p:sp>
          <p:nvSpPr>
            <p:cNvPr id="10" name="TextBox 9"/>
            <p:cNvSpPr txBox="1"/>
            <p:nvPr/>
          </p:nvSpPr>
          <p:spPr>
            <a:xfrm>
              <a:off x="18446261" y="30667782"/>
              <a:ext cx="7905084" cy="224676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CordiaUPC" panose="020B0304020202020204" pitchFamily="34" charset="-34"/>
                </a:rPr>
                <a:t>Burlwood &amp; Los </a:t>
              </a:r>
              <a:r>
                <a:rPr kumimoji="0" lang="en-US" sz="6000" b="0" i="0" u="none" strike="noStrike" kern="1200" cap="none" spc="0" normalizeH="0" baseline="0" noProof="0" dirty="0" err="1">
                  <a:ln>
                    <a:noFill/>
                  </a:ln>
                  <a:solidFill>
                    <a:prstClr val="black"/>
                  </a:solidFill>
                  <a:effectLst/>
                  <a:uLnTx/>
                  <a:uFillTx/>
                  <a:latin typeface="Franklin Gothic Book" panose="020B0503020102020204" pitchFamily="34" charset="0"/>
                  <a:ea typeface="+mn-ea"/>
                  <a:cs typeface="CordiaUPC" panose="020B0304020202020204" pitchFamily="34" charset="-34"/>
                </a:rPr>
                <a:t>Palmos</a:t>
              </a:r>
              <a:endParaRPr kumimoji="0" lang="en-US" sz="60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CordiaUPC" panose="020B0304020202020204" pitchFamily="34" charset="-34"/>
              </a:endParaRPr>
            </a:p>
            <a:p>
              <a:pPr lvl="0" algn="ctr"/>
              <a:r>
                <a:rPr lang="en-US" sz="4000" dirty="0">
                  <a:solidFill>
                    <a:prstClr val="black"/>
                  </a:solidFill>
                  <a:latin typeface="Franklin Gothic Book" panose="020B0503020102020204" pitchFamily="34" charset="0"/>
                </a:rPr>
                <a:t>Low-traffic, lower temperature, higher elevation.</a:t>
              </a:r>
              <a:endParaRPr kumimoji="0" lang="en-US" sz="4800" b="0"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CordiaUPC" panose="020B0304020202020204" pitchFamily="34" charset="-34"/>
              </a:endParaRPr>
            </a:p>
          </p:txBody>
        </p:sp>
        <p:grpSp>
          <p:nvGrpSpPr>
            <p:cNvPr id="5" name="Group 4"/>
            <p:cNvGrpSpPr/>
            <p:nvPr/>
          </p:nvGrpSpPr>
          <p:grpSpPr>
            <a:xfrm>
              <a:off x="18976422" y="23202383"/>
              <a:ext cx="7182858" cy="7092958"/>
              <a:chOff x="17915368" y="25056575"/>
              <a:chExt cx="7182858" cy="7092958"/>
            </a:xfrm>
          </p:grpSpPr>
          <p:grpSp>
            <p:nvGrpSpPr>
              <p:cNvPr id="51" name="Group 50"/>
              <p:cNvGrpSpPr/>
              <p:nvPr/>
            </p:nvGrpSpPr>
            <p:grpSpPr>
              <a:xfrm>
                <a:off x="17917140" y="25056575"/>
                <a:ext cx="7181086" cy="7092958"/>
                <a:chOff x="17917140" y="25056575"/>
                <a:chExt cx="7181086" cy="7092958"/>
              </a:xfrm>
            </p:grpSpPr>
            <p:pic>
              <p:nvPicPr>
                <p:cNvPr id="33" name="Picture 32"/>
                <p:cNvPicPr>
                  <a:picLocks noChangeAspect="1"/>
                </p:cNvPicPr>
                <p:nvPr/>
              </p:nvPicPr>
              <p:blipFill>
                <a:blip r:embed="rId5"/>
                <a:stretch>
                  <a:fillRect/>
                </a:stretch>
              </p:blipFill>
              <p:spPr>
                <a:xfrm>
                  <a:off x="17917140" y="25056575"/>
                  <a:ext cx="7181086" cy="709295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5" name="TextBox 34"/>
                <p:cNvSpPr txBox="1"/>
                <p:nvPr/>
              </p:nvSpPr>
              <p:spPr>
                <a:xfrm>
                  <a:off x="23986229" y="27504852"/>
                  <a:ext cx="502884" cy="830997"/>
                </a:xfrm>
                <a:prstGeom prst="rect">
                  <a:avLst/>
                </a:prstGeom>
                <a:noFill/>
              </p:spPr>
              <p:txBody>
                <a:bodyPr vert="horz"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rPr>
                    <a:t>4  </a:t>
                  </a:r>
                </a:p>
              </p:txBody>
            </p:sp>
            <p:sp>
              <p:nvSpPr>
                <p:cNvPr id="37" name="TextBox 36"/>
                <p:cNvSpPr txBox="1"/>
                <p:nvPr/>
              </p:nvSpPr>
              <p:spPr>
                <a:xfrm>
                  <a:off x="23019992" y="27648042"/>
                  <a:ext cx="986937" cy="830997"/>
                </a:xfrm>
                <a:prstGeom prst="rect">
                  <a:avLst/>
                </a:prstGeom>
                <a:noFill/>
              </p:spPr>
              <p:txBody>
                <a:bodyPr vert="horz"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rPr>
                    <a:t>3  </a:t>
                  </a:r>
                </a:p>
              </p:txBody>
            </p:sp>
            <p:sp>
              <p:nvSpPr>
                <p:cNvPr id="38" name="TextBox 37"/>
                <p:cNvSpPr txBox="1"/>
                <p:nvPr/>
              </p:nvSpPr>
              <p:spPr>
                <a:xfrm>
                  <a:off x="21789146" y="28335849"/>
                  <a:ext cx="986937" cy="830997"/>
                </a:xfrm>
                <a:prstGeom prst="rect">
                  <a:avLst/>
                </a:prstGeom>
                <a:noFill/>
              </p:spPr>
              <p:txBody>
                <a:bodyPr vert="horz"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rPr>
                    <a:t>2  </a:t>
                  </a:r>
                </a:p>
              </p:txBody>
            </p:sp>
            <p:sp>
              <p:nvSpPr>
                <p:cNvPr id="39" name="TextBox 38"/>
                <p:cNvSpPr txBox="1"/>
                <p:nvPr/>
              </p:nvSpPr>
              <p:spPr>
                <a:xfrm>
                  <a:off x="21193023" y="28600949"/>
                  <a:ext cx="986937" cy="830997"/>
                </a:xfrm>
                <a:prstGeom prst="rect">
                  <a:avLst/>
                </a:prstGeom>
                <a:noFill/>
              </p:spPr>
              <p:txBody>
                <a:bodyPr vert="horz"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70AD47">
                          <a:lumMod val="50000"/>
                        </a:srgbClr>
                      </a:solidFill>
                      <a:effectLst/>
                      <a:uLnTx/>
                      <a:uFillTx/>
                      <a:latin typeface="Arial" panose="020B0604020202020204" pitchFamily="34" charset="0"/>
                      <a:ea typeface="+mn-ea"/>
                      <a:cs typeface="Arial" panose="020B0604020202020204" pitchFamily="34" charset="0"/>
                    </a:rPr>
                    <a:t>1  </a:t>
                  </a:r>
                </a:p>
              </p:txBody>
            </p:sp>
          </p:grpSp>
          <p:sp>
            <p:nvSpPr>
              <p:cNvPr id="62" name="TextBox 61"/>
              <p:cNvSpPr txBox="1"/>
              <p:nvPr/>
            </p:nvSpPr>
            <p:spPr>
              <a:xfrm>
                <a:off x="17915368" y="25056575"/>
                <a:ext cx="2855651" cy="1323439"/>
              </a:xfrm>
              <a:prstGeom prst="rect">
                <a:avLst/>
              </a:prstGeom>
              <a:solidFill>
                <a:schemeClr val="bg1"/>
              </a:solidFill>
              <a:ln>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a:noFill/>
                    </a:ln>
                    <a:solidFill>
                      <a:prstClr val="black"/>
                    </a:solidFill>
                    <a:effectLst/>
                    <a:uLnTx/>
                    <a:uFillTx/>
                    <a:latin typeface="Franklin Gothic Book" panose="020B0503020102020204" pitchFamily="34" charset="0"/>
                    <a:ea typeface="+mn-ea"/>
                    <a:cs typeface="CordiaUPC" panose="020B0304020202020204" pitchFamily="34" charset="-34"/>
                  </a:rPr>
                  <a:t>Site 3</a:t>
                </a:r>
                <a:endParaRPr kumimoji="0" lang="en-US" sz="8000" b="1" i="0" u="none" strike="noStrike" kern="1200" cap="none" spc="0" normalizeH="0" baseline="30000" noProof="0" dirty="0">
                  <a:ln>
                    <a:noFill/>
                  </a:ln>
                  <a:solidFill>
                    <a:prstClr val="black"/>
                  </a:solidFill>
                  <a:effectLst/>
                  <a:uLnTx/>
                  <a:uFillTx/>
                  <a:latin typeface="Franklin Gothic Book" panose="020B0503020102020204" pitchFamily="34" charset="0"/>
                  <a:ea typeface="+mn-ea"/>
                  <a:cs typeface="CordiaUPC" panose="020B0304020202020204" pitchFamily="34" charset="-34"/>
                </a:endParaRPr>
              </a:p>
            </p:txBody>
          </p:sp>
        </p:grpSp>
      </p:grpSp>
      <p:pic>
        <p:nvPicPr>
          <p:cNvPr id="21" name="Picture 2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400000">
            <a:off x="23765082" y="23276843"/>
            <a:ext cx="10752761" cy="806457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4" name="Picture 4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2631917" y="4034056"/>
            <a:ext cx="10702120" cy="685652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6" name="Picture 4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947598" y="17688258"/>
            <a:ext cx="2529009" cy="33710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2" name="Picture 5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3789056" y="17688258"/>
            <a:ext cx="2529042" cy="33710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4" name="Picture 5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4425086" y="8507485"/>
            <a:ext cx="4179394" cy="420798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7" name="Picture 5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4425087" y="3934941"/>
            <a:ext cx="4176014" cy="411031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3" name="Picture 6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4391720" y="13177695"/>
            <a:ext cx="4213610" cy="402520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nvGrpSpPr>
          <p:cNvPr id="78" name="Group 77"/>
          <p:cNvGrpSpPr/>
          <p:nvPr/>
        </p:nvGrpSpPr>
        <p:grpSpPr>
          <a:xfrm>
            <a:off x="9399602" y="10057529"/>
            <a:ext cx="12477646" cy="11001768"/>
            <a:chOff x="9796414" y="10042140"/>
            <a:chExt cx="12477646" cy="11001768"/>
          </a:xfrm>
        </p:grpSpPr>
        <p:pic>
          <p:nvPicPr>
            <p:cNvPr id="73" name="Picture 7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796414" y="10042140"/>
              <a:ext cx="12477646" cy="1052196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4" name="TextBox 73"/>
            <p:cNvSpPr txBox="1"/>
            <p:nvPr/>
          </p:nvSpPr>
          <p:spPr>
            <a:xfrm>
              <a:off x="9827821" y="20628410"/>
              <a:ext cx="12446239" cy="415498"/>
            </a:xfrm>
            <a:prstGeom prst="rect">
              <a:avLst/>
            </a:prstGeom>
            <a:noFill/>
          </p:spPr>
          <p:txBody>
            <a:bodyPr wrap="square" rtlCol="0">
              <a:spAutoFit/>
            </a:bodyPr>
            <a:lstStyle/>
            <a:p>
              <a:pPr algn="ctr"/>
              <a:r>
                <a:rPr lang="en-US" sz="2100" dirty="0">
                  <a:latin typeface="Franklin Gothic Book" panose="020B0503020102020204" pitchFamily="34" charset="0"/>
                </a:rPr>
                <a:t>Maps courtesy of the Urban Forest Map website (https://www.opentreemap.org/urbanforestmap/map/).</a:t>
              </a:r>
            </a:p>
          </p:txBody>
        </p:sp>
        <p:sp>
          <p:nvSpPr>
            <p:cNvPr id="75" name="TextBox 74"/>
            <p:cNvSpPr txBox="1"/>
            <p:nvPr/>
          </p:nvSpPr>
          <p:spPr>
            <a:xfrm>
              <a:off x="15017004" y="16972897"/>
              <a:ext cx="1915208" cy="1200329"/>
            </a:xfrm>
            <a:prstGeom prst="rect">
              <a:avLst/>
            </a:prstGeom>
            <a:noFill/>
          </p:spPr>
          <p:txBody>
            <a:bodyPr wrap="square" rtlCol="0">
              <a:spAutoFit/>
            </a:bodyPr>
            <a:lstStyle/>
            <a:p>
              <a:r>
                <a:rPr lang="en-US" sz="3600" b="1" dirty="0">
                  <a:solidFill>
                    <a:srgbClr val="C00000"/>
                  </a:solidFill>
                  <a:latin typeface="Gadugi" panose="020B0502040204020203" pitchFamily="34" charset="0"/>
                </a:rPr>
                <a:t>O</a:t>
              </a:r>
            </a:p>
            <a:p>
              <a:r>
                <a:rPr lang="en-US" sz="3600" b="1" dirty="0">
                  <a:solidFill>
                    <a:srgbClr val="C00000"/>
                  </a:solidFill>
                  <a:latin typeface="Gadugi" panose="020B0502040204020203" pitchFamily="34" charset="0"/>
                </a:rPr>
                <a:t>Site 3</a:t>
              </a:r>
            </a:p>
          </p:txBody>
        </p:sp>
        <p:sp>
          <p:nvSpPr>
            <p:cNvPr id="76" name="TextBox 75"/>
            <p:cNvSpPr txBox="1"/>
            <p:nvPr/>
          </p:nvSpPr>
          <p:spPr>
            <a:xfrm>
              <a:off x="12537611" y="13325404"/>
              <a:ext cx="2705839" cy="1323439"/>
            </a:xfrm>
            <a:prstGeom prst="rect">
              <a:avLst/>
            </a:prstGeom>
            <a:noFill/>
          </p:spPr>
          <p:txBody>
            <a:bodyPr wrap="square" rtlCol="0">
              <a:spAutoFit/>
            </a:bodyPr>
            <a:lstStyle/>
            <a:p>
              <a:r>
                <a:rPr lang="en-US" sz="4000" b="1" dirty="0">
                  <a:solidFill>
                    <a:srgbClr val="C00000"/>
                  </a:solidFill>
                  <a:latin typeface="Gadugi" panose="020B0502040204020203" pitchFamily="34" charset="0"/>
                </a:rPr>
                <a:t>O</a:t>
              </a:r>
            </a:p>
            <a:p>
              <a:r>
                <a:rPr lang="en-US" sz="4000" b="1" dirty="0">
                  <a:solidFill>
                    <a:srgbClr val="C00000"/>
                  </a:solidFill>
                  <a:latin typeface="Gadugi" panose="020B0502040204020203" pitchFamily="34" charset="0"/>
                </a:rPr>
                <a:t>Site 1</a:t>
              </a:r>
            </a:p>
          </p:txBody>
        </p:sp>
        <p:sp>
          <p:nvSpPr>
            <p:cNvPr id="77" name="TextBox 76"/>
            <p:cNvSpPr txBox="1"/>
            <p:nvPr/>
          </p:nvSpPr>
          <p:spPr>
            <a:xfrm>
              <a:off x="18530046" y="11519299"/>
              <a:ext cx="1572085" cy="1323439"/>
            </a:xfrm>
            <a:prstGeom prst="rect">
              <a:avLst/>
            </a:prstGeom>
            <a:noFill/>
          </p:spPr>
          <p:txBody>
            <a:bodyPr wrap="square" rtlCol="0">
              <a:spAutoFit/>
            </a:bodyPr>
            <a:lstStyle/>
            <a:p>
              <a:r>
                <a:rPr lang="en-US" sz="4000" b="1" dirty="0">
                  <a:solidFill>
                    <a:srgbClr val="C00000"/>
                  </a:solidFill>
                  <a:latin typeface="Gadugi" panose="020B0502040204020203" pitchFamily="34" charset="0"/>
                </a:rPr>
                <a:t>O</a:t>
              </a:r>
            </a:p>
            <a:p>
              <a:r>
                <a:rPr lang="en-US" sz="4000" b="1" dirty="0">
                  <a:solidFill>
                    <a:srgbClr val="C00000"/>
                  </a:solidFill>
                  <a:latin typeface="Gadugi" panose="020B0502040204020203" pitchFamily="34" charset="0"/>
                </a:rPr>
                <a:t>Site 2</a:t>
              </a:r>
            </a:p>
          </p:txBody>
        </p:sp>
      </p:grpSp>
      <p:sp>
        <p:nvSpPr>
          <p:cNvPr id="79" name="TextBox 78"/>
          <p:cNvSpPr txBox="1"/>
          <p:nvPr/>
        </p:nvSpPr>
        <p:spPr>
          <a:xfrm>
            <a:off x="33653883" y="29252276"/>
            <a:ext cx="17195471" cy="3693319"/>
          </a:xfrm>
          <a:prstGeom prst="rect">
            <a:avLst/>
          </a:prstGeom>
          <a:noFill/>
        </p:spPr>
        <p:txBody>
          <a:bodyPr wrap="square" rtlCol="0">
            <a:spAutoFit/>
          </a:bodyPr>
          <a:lstStyle/>
          <a:p>
            <a:r>
              <a:rPr lang="en-US" sz="6000" b="1" dirty="0">
                <a:latin typeface="Franklin Gothic Book" panose="020B0503020102020204" pitchFamily="34" charset="0"/>
              </a:rPr>
              <a:t>References </a:t>
            </a:r>
          </a:p>
          <a:p>
            <a:pPr lvl="1" indent="-457200"/>
            <a:r>
              <a:rPr lang="en-US" sz="2900" dirty="0">
                <a:latin typeface="Franklin Gothic Book" panose="020B0503020102020204" pitchFamily="34" charset="0"/>
              </a:rPr>
              <a:t>1. Busby, P.E., </a:t>
            </a:r>
            <a:r>
              <a:rPr lang="en-US" sz="2900" dirty="0" err="1">
                <a:latin typeface="Franklin Gothic Book" panose="020B0503020102020204" pitchFamily="34" charset="0"/>
              </a:rPr>
              <a:t>Ridout</a:t>
            </a:r>
            <a:r>
              <a:rPr lang="en-US" sz="2900" dirty="0">
                <a:latin typeface="Franklin Gothic Book" panose="020B0503020102020204" pitchFamily="34" charset="0"/>
              </a:rPr>
              <a:t>, M. &amp; </a:t>
            </a:r>
            <a:r>
              <a:rPr lang="en-US" sz="2900" dirty="0" err="1">
                <a:latin typeface="Franklin Gothic Book" panose="020B0503020102020204" pitchFamily="34" charset="0"/>
              </a:rPr>
              <a:t>Newcombe</a:t>
            </a:r>
            <a:r>
              <a:rPr lang="en-US" sz="2900" dirty="0">
                <a:latin typeface="Franklin Gothic Book" panose="020B0503020102020204" pitchFamily="34" charset="0"/>
              </a:rPr>
              <a:t>, G. Plant </a:t>
            </a:r>
            <a:r>
              <a:rPr lang="en-US" sz="2900" dirty="0" err="1">
                <a:latin typeface="Franklin Gothic Book" panose="020B0503020102020204" pitchFamily="34" charset="0"/>
              </a:rPr>
              <a:t>Mol</a:t>
            </a:r>
            <a:r>
              <a:rPr lang="en-US" sz="2900" dirty="0">
                <a:latin typeface="Franklin Gothic Book" panose="020B0503020102020204" pitchFamily="34" charset="0"/>
              </a:rPr>
              <a:t> Biol. 2016. Fungal endophytes: modifiers of plant disease. 90: 645. 10.1007/s11103-015-0412-0</a:t>
            </a:r>
          </a:p>
          <a:p>
            <a:pPr lvl="1" indent="-457200"/>
            <a:r>
              <a:rPr lang="en-US" sz="2900" dirty="0">
                <a:latin typeface="Franklin Gothic Book" panose="020B0503020102020204" pitchFamily="34" charset="0"/>
              </a:rPr>
              <a:t>2. McKenzie, E. H. C., P. K. Buchanan, and P. R. Johnston. 1999. Fungi on </a:t>
            </a:r>
            <a:r>
              <a:rPr lang="en-US" sz="2900" dirty="0" err="1">
                <a:latin typeface="Franklin Gothic Book" panose="020B0503020102020204" pitchFamily="34" charset="0"/>
              </a:rPr>
              <a:t>pohutukawa</a:t>
            </a:r>
            <a:r>
              <a:rPr lang="en-US" sz="2900" dirty="0">
                <a:latin typeface="Franklin Gothic Book" panose="020B0503020102020204" pitchFamily="34" charset="0"/>
              </a:rPr>
              <a:t> and other Metrosideros species in New Zealand. New Zealand Journal of Botany 37:335-354.</a:t>
            </a:r>
          </a:p>
          <a:p>
            <a:pPr lvl="1" indent="-457200"/>
            <a:r>
              <a:rPr lang="en-US" sz="2900" dirty="0">
                <a:latin typeface="Franklin Gothic Book" panose="020B0503020102020204" pitchFamily="34" charset="0"/>
              </a:rPr>
              <a:t>3. Zimmerman, N.B., and  </a:t>
            </a:r>
            <a:r>
              <a:rPr lang="en-US" sz="2900" dirty="0" err="1">
                <a:latin typeface="Franklin Gothic Book" panose="020B0503020102020204" pitchFamily="34" charset="0"/>
              </a:rPr>
              <a:t>Vitousek</a:t>
            </a:r>
            <a:r>
              <a:rPr lang="en-US" sz="2900" dirty="0">
                <a:latin typeface="Franklin Gothic Book" panose="020B0503020102020204" pitchFamily="34" charset="0"/>
              </a:rPr>
              <a:t>, P.M. 2012. Fungal endophyte communities reflect environmental structuring across a Hawaiian landscape. PNAS, 109: 32 p 13022-13027.</a:t>
            </a:r>
          </a:p>
        </p:txBody>
      </p:sp>
    </p:spTree>
    <p:extLst>
      <p:ext uri="{BB962C8B-B14F-4D97-AF65-F5344CB8AC3E}">
        <p14:creationId xmlns:p14="http://schemas.microsoft.com/office/powerpoint/2010/main" val="39988108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2181</TotalTime>
  <Words>635</Words>
  <Application>Microsoft Office PowerPoint</Application>
  <PresentationFormat>Custom</PresentationFormat>
  <Paragraphs>49</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CordiaUPC</vt:lpstr>
      <vt:lpstr>Arial</vt:lpstr>
      <vt:lpstr>Calibri</vt:lpstr>
      <vt:lpstr>Calibri Light</vt:lpstr>
      <vt:lpstr>Franklin Gothic Book</vt:lpstr>
      <vt:lpstr>Gadugi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Emma Gibson</dc:creator>
  <cp:lastModifiedBy>Emma Gibson</cp:lastModifiedBy>
  <cp:revision>54</cp:revision>
  <dcterms:created xsi:type="dcterms:W3CDTF">2017-04-20T05:28:41Z</dcterms:created>
  <dcterms:modified xsi:type="dcterms:W3CDTF">2017-04-26T00:26:56Z</dcterms:modified>
</cp:coreProperties>
</file>

<file path=docProps/thumbnail.jpeg>
</file>